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3"/>
  </p:notesMasterIdLst>
  <p:sldIdLst>
    <p:sldId id="258" r:id="rId2"/>
    <p:sldId id="340" r:id="rId3"/>
    <p:sldId id="260" r:id="rId4"/>
    <p:sldId id="388" r:id="rId5"/>
    <p:sldId id="329" r:id="rId6"/>
    <p:sldId id="417" r:id="rId7"/>
    <p:sldId id="416" r:id="rId8"/>
    <p:sldId id="389" r:id="rId9"/>
    <p:sldId id="418" r:id="rId10"/>
    <p:sldId id="419" r:id="rId11"/>
    <p:sldId id="420" r:id="rId12"/>
    <p:sldId id="421" r:id="rId13"/>
    <p:sldId id="430" r:id="rId14"/>
    <p:sldId id="427" r:id="rId15"/>
    <p:sldId id="321" r:id="rId16"/>
    <p:sldId id="423" r:id="rId17"/>
    <p:sldId id="424" r:id="rId18"/>
    <p:sldId id="425" r:id="rId19"/>
    <p:sldId id="314" r:id="rId20"/>
    <p:sldId id="428" r:id="rId21"/>
    <p:sldId id="326" r:id="rId22"/>
    <p:sldId id="406" r:id="rId23"/>
    <p:sldId id="327" r:id="rId24"/>
    <p:sldId id="328" r:id="rId25"/>
    <p:sldId id="390" r:id="rId26"/>
    <p:sldId id="429" r:id="rId27"/>
    <p:sldId id="338" r:id="rId28"/>
    <p:sldId id="415" r:id="rId29"/>
    <p:sldId id="387" r:id="rId30"/>
    <p:sldId id="335" r:id="rId31"/>
    <p:sldId id="264" r:id="rId32"/>
  </p:sldIdLst>
  <p:sldSz cx="12239625" cy="6840538"/>
  <p:notesSz cx="6858000" cy="9144000"/>
  <p:embeddedFontLst>
    <p:embeddedFont>
      <p:font typeface="SimSun" panose="02010600030101010101" pitchFamily="2" charset="-122"/>
      <p:regular r:id="rId34"/>
    </p:embeddedFont>
    <p:embeddedFont>
      <p:font typeface="Mongolian Baiti" panose="03000500000000000000" pitchFamily="66" charset="0"/>
      <p:regular r:id="rId35"/>
    </p:embeddedFont>
    <p:embeddedFont>
      <p:font typeface="Montserrat Black" panose="020B0604020202020204" charset="-52"/>
      <p:bold r:id="rId36"/>
      <p:boldItalic r:id="rId37"/>
    </p:embeddedFont>
    <p:embeddedFont>
      <p:font typeface="Montserrat" panose="020B0604020202020204" charset="-52"/>
      <p:regular r:id="rId38"/>
      <p:bold r:id="rId39"/>
      <p:italic r:id="rId40"/>
      <p:boldItalic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  <p:embeddedFont>
      <p:font typeface="Cambria" panose="02040503050406030204" pitchFamily="18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60" y="102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91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84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103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2574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69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49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931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543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5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843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68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4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9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42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389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837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3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8195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5293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45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283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3720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54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Yuj9zNdq3TVplffegiYXO6pQGuV3c10a?usp=sha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ZvcWGTGUWbzqhZ1cbNwq4LgztayuScxc?usp=sharin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lms.skillfactory.ru/" TargetMode="External"/><Relationship Id="rId4" Type="http://schemas.openxmlformats.org/officeDocument/2006/relationships/hyperlink" Target="https://miro.com/app/board/uXjVPHHTjvc=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263879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</a:t>
            </a:r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551384" y="1628800"/>
            <a:ext cx="993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AAD5CBB-6A54-4D0F-839D-C1BBEDF7BDAB}"/>
              </a:ext>
            </a:extLst>
          </p:cNvPr>
          <p:cNvSpPr txBox="1">
            <a:spLocks/>
          </p:cNvSpPr>
          <p:nvPr/>
        </p:nvSpPr>
        <p:spPr>
          <a:xfrm>
            <a:off x="744081" y="3084273"/>
            <a:ext cx="8229600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UCR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 Time Series Classification Archive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AA1F031-A27E-4AF2-9397-755258067DED}"/>
              </a:ext>
            </a:extLst>
          </p:cNvPr>
          <p:cNvSpPr/>
          <p:nvPr/>
        </p:nvSpPr>
        <p:spPr>
          <a:xfrm>
            <a:off x="326306" y="3645864"/>
            <a:ext cx="8941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https://www.cs.ucr.edu/~eamonn/time_series_data_2018/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85A8A9-77EE-4AA1-9048-F5246C8082C5}"/>
              </a:ext>
            </a:extLst>
          </p:cNvPr>
          <p:cNvSpPr/>
          <p:nvPr/>
        </p:nvSpPr>
        <p:spPr>
          <a:xfrm>
            <a:off x="398314" y="4769572"/>
            <a:ext cx="6221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https://archive.ics.uci.edu/ml/index.php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A26A265-D58C-4E0C-8106-11234FEE4685}"/>
              </a:ext>
            </a:extLst>
          </p:cNvPr>
          <p:cNvSpPr txBox="1">
            <a:spLocks/>
          </p:cNvSpPr>
          <p:nvPr/>
        </p:nvSpPr>
        <p:spPr>
          <a:xfrm>
            <a:off x="794568" y="4238355"/>
            <a:ext cx="7208695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UCI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Machine Learning Repository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2495599" y="2348880"/>
            <a:ext cx="7282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«Классические» Базы данных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49" y="4826411"/>
            <a:ext cx="4660085" cy="174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14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B749E89-E821-4FB3-85E7-E53EA3B4EAF4}"/>
              </a:ext>
            </a:extLst>
          </p:cNvPr>
          <p:cNvSpPr/>
          <p:nvPr/>
        </p:nvSpPr>
        <p:spPr>
          <a:xfrm>
            <a:off x="638875" y="2227154"/>
            <a:ext cx="21162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800" b="1" dirty="0">
                <a:solidFill>
                  <a:schemeClr val="bg1"/>
                </a:solidFill>
                <a:latin typeface="Montserrat" panose="020B0604020202020204" charset="-52"/>
                <a:ea typeface="+mj-ea"/>
                <a:cs typeface="Times New Roman" panose="02020603050405020304" pitchFamily="18" charset="0"/>
              </a:rPr>
              <a:t>PhysioNet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4F8005-DD9B-477A-A227-AAF7545298D5}"/>
              </a:ext>
            </a:extLst>
          </p:cNvPr>
          <p:cNvSpPr/>
          <p:nvPr/>
        </p:nvSpPr>
        <p:spPr>
          <a:xfrm>
            <a:off x="2741344" y="2267728"/>
            <a:ext cx="3498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https://physionet.org/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839416" y="3645024"/>
            <a:ext cx="1693472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Kaggle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3645024"/>
            <a:ext cx="4070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https://www.kaggle.com/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0ADDD97-9F5B-493B-A3C5-96CD55B38DD1}"/>
              </a:ext>
            </a:extLst>
          </p:cNvPr>
          <p:cNvSpPr/>
          <p:nvPr/>
        </p:nvSpPr>
        <p:spPr>
          <a:xfrm>
            <a:off x="554816" y="4039352"/>
            <a:ext cx="92384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Montserrat" panose="020B0604020202020204" charset="-52"/>
                <a:ea typeface="SimSun" panose="02010600030101010101" pitchFamily="2" charset="-122"/>
              </a:rPr>
              <a:t>Платформа используется для обмена открытыми наборами данных, участия в соревнованиях по машинному обучению или обмена кодом в среде </a:t>
            </a:r>
            <a:r>
              <a:rPr lang="en-US" sz="2400" spc="-5" dirty="0">
                <a:solidFill>
                  <a:schemeClr val="bg1"/>
                </a:solidFill>
                <a:latin typeface="Montserrat" panose="020B0604020202020204" charset="-52"/>
                <a:ea typeface="SimSun" panose="02010600030101010101" pitchFamily="2" charset="-122"/>
              </a:rPr>
              <a:t>Data Science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DDC32EF-8BCB-4206-86CD-7044C9AB8A40}"/>
              </a:ext>
            </a:extLst>
          </p:cNvPr>
          <p:cNvSpPr/>
          <p:nvPr/>
        </p:nvSpPr>
        <p:spPr>
          <a:xfrm>
            <a:off x="543689" y="2665759"/>
            <a:ext cx="6140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Montserrat" panose="020B0604020202020204" charset="-52"/>
                <a:ea typeface="SimSun" panose="02010600030101010101" pitchFamily="2" charset="-122"/>
              </a:rPr>
              <a:t>Ресурсы для исследования сложных биомедицинских сигналов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486560" y="1484784"/>
            <a:ext cx="993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/>
          <a:srcRect l="19783" r="24972" b="11045"/>
          <a:stretch/>
        </p:blipFill>
        <p:spPr>
          <a:xfrm>
            <a:off x="6546344" y="1988840"/>
            <a:ext cx="3384376" cy="1667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432" y="1484784"/>
            <a:ext cx="1883338" cy="3529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767408" y="5589240"/>
            <a:ext cx="2149528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OpenML</a:t>
            </a:r>
            <a:endParaRPr lang="en-US" sz="2800" b="1" dirty="0">
              <a:solidFill>
                <a:schemeClr val="bg1"/>
              </a:solidFill>
              <a:latin typeface="Montserrat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5589240"/>
            <a:ext cx="4052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</a:rPr>
              <a:t>https://www.openml.org/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520" y="5176241"/>
            <a:ext cx="3666381" cy="1664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722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84AFEE-2A0E-4B68-A2D4-47510A3118B2}"/>
              </a:ext>
            </a:extLst>
          </p:cNvPr>
          <p:cNvSpPr/>
          <p:nvPr/>
        </p:nvSpPr>
        <p:spPr>
          <a:xfrm>
            <a:off x="519612" y="1961746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ds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511B7D-7CAD-4368-BF81-01D6A09AE943}"/>
              </a:ext>
            </a:extLst>
          </p:cNvPr>
          <p:cNvSpPr/>
          <p:nvPr/>
        </p:nvSpPr>
        <p:spPr>
          <a:xfrm>
            <a:off x="983432" y="3933056"/>
            <a:ext cx="4052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https://www.openml.org/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DAB20A9-F537-41BC-A11D-11B92BA75730}"/>
              </a:ext>
            </a:extLst>
          </p:cNvPr>
          <p:cNvSpPr/>
          <p:nvPr/>
        </p:nvSpPr>
        <p:spPr>
          <a:xfrm>
            <a:off x="594987" y="3409601"/>
            <a:ext cx="1770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Montserrat" panose="020B0604020202020204" charset="-52"/>
                <a:ea typeface="+mj-ea"/>
                <a:cs typeface="Times New Roman" panose="02020603050405020304" pitchFamily="18" charset="0"/>
              </a:rPr>
              <a:t>OpenML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7BFCBA-615B-4ECB-A2E8-569013EA1424}"/>
              </a:ext>
            </a:extLst>
          </p:cNvPr>
          <p:cNvSpPr/>
          <p:nvPr/>
        </p:nvSpPr>
        <p:spPr>
          <a:xfrm>
            <a:off x="983432" y="4443052"/>
            <a:ext cx="774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fetch_openml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1B02069-050A-4139-B422-6F63FD6CFF70}"/>
              </a:ext>
            </a:extLst>
          </p:cNvPr>
          <p:cNvSpPr/>
          <p:nvPr/>
        </p:nvSpPr>
        <p:spPr>
          <a:xfrm>
            <a:off x="479376" y="2564904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ds.load_iris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28A861F-E757-44AF-B865-5549970DC61C}"/>
              </a:ext>
            </a:extLst>
          </p:cNvPr>
          <p:cNvSpPr/>
          <p:nvPr/>
        </p:nvSpPr>
        <p:spPr>
          <a:xfrm>
            <a:off x="1011837" y="504621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 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fetch_openml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name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version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return_X_y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1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456848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</a:t>
            </a:r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008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16201-95A5-4750-924D-7A5763726345}"/>
              </a:ext>
            </a:extLst>
          </p:cNvPr>
          <p:cNvSpPr txBox="1"/>
          <p:nvPr/>
        </p:nvSpPr>
        <p:spPr>
          <a:xfrm>
            <a:off x="2165508" y="3132397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</a:t>
            </a:r>
            <a:r>
              <a:rPr lang="tr-TR" sz="2800" dirty="0" smtClean="0">
                <a:hlinkClick r:id="rId4"/>
              </a:rPr>
              <a:t>colab.research.google.com/drive/1Yuj9zNdq3TVplffegiYXO6pQGuV3c10a?usp=sharing</a:t>
            </a:r>
            <a:r>
              <a:rPr lang="ru-RU" sz="2800" dirty="0" smtClean="0"/>
              <a:t> 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FDCC7-2792-470E-A400-B53D8BBD4C21}"/>
              </a:ext>
            </a:extLst>
          </p:cNvPr>
          <p:cNvSpPr txBox="1"/>
          <p:nvPr/>
        </p:nvSpPr>
        <p:spPr>
          <a:xfrm>
            <a:off x="1192104" y="2567929"/>
            <a:ext cx="878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atin typeface="Montserrat" panose="00000500000000000000" pitchFamily="2" charset="-52"/>
              </a:rPr>
              <a:t>Введение в </a:t>
            </a:r>
            <a:r>
              <a:rPr lang="tr-TR" sz="2800" b="1" dirty="0">
                <a:latin typeface="Montserrat" panose="00000500000000000000" pitchFamily="2" charset="-52"/>
              </a:rPr>
              <a:t>Pandas. Car Moldova SE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41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70336" y="5555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Анализ Данных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65B2C67-224F-4281-AF4E-AE897BEB4847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DB0B469-081F-478E-8F2D-3D30A8B868C9}"/>
              </a:ext>
            </a:extLst>
          </p:cNvPr>
          <p:cNvSpPr txBox="1">
            <a:spLocks/>
          </p:cNvSpPr>
          <p:nvPr/>
        </p:nvSpPr>
        <p:spPr>
          <a:xfrm>
            <a:off x="458168" y="1959372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A19AF9F-7F06-4DB0-97AA-5A72AE8B94A9}"/>
              </a:ext>
            </a:extLst>
          </p:cNvPr>
          <p:cNvSpPr txBox="1">
            <a:spLocks/>
          </p:cNvSpPr>
          <p:nvPr/>
        </p:nvSpPr>
        <p:spPr>
          <a:xfrm>
            <a:off x="7425896" y="1171836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292DF36-63E6-43F5-BEED-D212877E3778}"/>
              </a:ext>
            </a:extLst>
          </p:cNvPr>
          <p:cNvSpPr txBox="1">
            <a:spLocks/>
          </p:cNvSpPr>
          <p:nvPr/>
        </p:nvSpPr>
        <p:spPr>
          <a:xfrm>
            <a:off x="8005916" y="166409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8" y="2808360"/>
            <a:ext cx="6237107" cy="2664296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896560" y="2464320"/>
            <a:ext cx="511865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993704" y="61754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54822" y="6325156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314325" y="1309520"/>
            <a:ext cx="112878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nan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Удаление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признаков, число пропущенных значений в которых превышает 90%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ну или в целом много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Удаление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объектов из таблицы, для которых неизвестно значение целевой переменной (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nan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в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target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Перевод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меток в целевом столбце из строкового формата в целочисленный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Устранение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отступов в строковых объектах в признаках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Корректировка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544" y="4273380"/>
            <a:ext cx="5162169" cy="22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«чистку» данных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683916"/>
            <a:ext cx="5731395" cy="244827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772816"/>
            <a:ext cx="5536509" cy="237880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335360" y="4293096"/>
            <a:ext cx="8072040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35360" y="465313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35360" y="5013176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600056" y="501317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35360" y="5373216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39416" y="5733256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407368" y="602128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863752" y="6309320"/>
            <a:ext cx="7680548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0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70005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00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Пропуски и Дубликаты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8DC9B7F-0986-459C-982F-E46DCDEB75CC}"/>
              </a:ext>
            </a:extLst>
          </p:cNvPr>
          <p:cNvSpPr txBox="1">
            <a:spLocks/>
          </p:cNvSpPr>
          <p:nvPr/>
        </p:nvSpPr>
        <p:spPr>
          <a:xfrm>
            <a:off x="1146873" y="4136745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Дубликаты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88DB376-27B7-442F-A44E-DFBCE003BCBD}"/>
              </a:ext>
            </a:extLst>
          </p:cNvPr>
          <p:cNvSpPr txBox="1">
            <a:spLocks/>
          </p:cNvSpPr>
          <p:nvPr/>
        </p:nvSpPr>
        <p:spPr>
          <a:xfrm>
            <a:off x="1714385" y="5505836"/>
            <a:ext cx="84050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DF.duplicated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DF.drop_duplicates()</a:t>
            </a: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71464" y="15464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714385" y="2972818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Заголовок 1">
                <a:extLst>
                  <a:ext uri="{FF2B5EF4-FFF2-40B4-BE49-F238E27FC236}">
                    <a16:creationId xmlns:a16="http://schemas.microsoft.com/office/drawing/2014/main" id="{00711AC7-0158-48C7-8979-DA2F93807F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4028" y="2163197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800" b="1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Категорияльные</a:t>
                </a:r>
                <a:r>
                  <a:rPr lang="ru-RU" sz="2800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800" dirty="0" smtClean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800" dirty="0" smtClean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800" b="1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800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Заголовок 1">
                <a:extLst>
                  <a:ext uri="{FF2B5EF4-FFF2-40B4-BE49-F238E27FC236}">
                    <a16:creationId xmlns:a16="http://schemas.microsoft.com/office/drawing/2014/main" id="{00711AC7-0158-48C7-8979-DA2F93807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28" y="2163197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2305" b="-4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6109268" y="3614045"/>
            <a:ext cx="5557057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Courier New" panose="02070309020205020404" pitchFamily="49" charset="0"/>
              </a:rPr>
              <a:t>Регрессия и классификация для предсказания пропущенных значений?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8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5" y="5636764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76235" y="306681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377372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1676490" y="2329576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5805974" y="2232168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983432" y="1484784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304800" y="2962920"/>
            <a:ext cx="4368800" cy="12826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917" y="3046127"/>
            <a:ext cx="7441708" cy="147835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8234" y="5448300"/>
            <a:ext cx="3721391" cy="13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46064" y="13559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Агрегация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322264" y="2433464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DF.groupby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([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</a:rPr>
              <a:t>'target'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],).mean()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BBF6D2-EAB4-48EC-83C9-419787F2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92" y="3284984"/>
            <a:ext cx="7128792" cy="311390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66725" y="2087632"/>
            <a:ext cx="11772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kern="1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</a:t>
            </a:r>
            <a:r>
              <a:rPr lang="ru-RU" sz="2800" kern="1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данным </a:t>
            </a:r>
            <a:r>
              <a:rPr lang="ru-RU" sz="2800" kern="1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 «ключевому слову»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234" y="5448300"/>
            <a:ext cx="3721391" cy="13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5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68934-49F5-4406-8F98-A58380C78AB3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028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5155B2C2-95E7-41B6-A66C-985849451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61" y="4803174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6F08611-EF06-4F36-8EC5-33818A20F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0FA77-34AA-4BA4-ADF4-9AD589749943}"/>
              </a:ext>
            </a:extLst>
          </p:cNvPr>
          <p:cNvSpPr txBox="1"/>
          <p:nvPr/>
        </p:nvSpPr>
        <p:spPr>
          <a:xfrm>
            <a:off x="774712" y="1907159"/>
            <a:ext cx="1039695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dataset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Sex'</a:t>
            </a:r>
            <a:r>
              <a:rPr lang="en-US" b="0" dirty="0" err="1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'Survived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groupby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as_index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6EB1A6-557D-470F-B874-F9411C454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120" y="2404600"/>
            <a:ext cx="2000250" cy="1066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6AFC33-EEA1-4FED-BB0E-AE14A4EA1513}"/>
              </a:ext>
            </a:extLst>
          </p:cNvPr>
          <p:cNvSpPr txBox="1"/>
          <p:nvPr/>
        </p:nvSpPr>
        <p:spPr>
          <a:xfrm>
            <a:off x="774712" y="3696596"/>
            <a:ext cx="11332582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'Embarked'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'Survived'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.groupby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'Embarked'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as_index=</a:t>
            </a:r>
            <a:r>
              <a:rPr lang="tr-TR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1D3D81-82E4-473C-B69C-27B193F78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035" y="4059633"/>
            <a:ext cx="20955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4635C8-C5E7-423D-8A4C-98E53D245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84" y="1542415"/>
            <a:ext cx="5316742" cy="51838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234" y="5448300"/>
            <a:ext cx="3721391" cy="139223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111325" y="2708723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1200" dirty="0" err="1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DF.groupby</a:t>
            </a:r>
            <a:r>
              <a:rPr lang="en-US" sz="2400" kern="1200" dirty="0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([</a:t>
            </a:r>
            <a:r>
              <a:rPr lang="en-US" sz="2400" kern="12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en-US" sz="2400" kern="1200" dirty="0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],).</a:t>
            </a:r>
            <a:r>
              <a:rPr lang="en-US" sz="2400" kern="1200" dirty="0" err="1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corr</a:t>
            </a:r>
            <a:r>
              <a:rPr lang="en-US" sz="2400" kern="1200" dirty="0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()</a:t>
            </a: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6262936" y="17874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Корреляция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Агрегация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0CCFEC-06F5-4FBA-A3B7-3EBCE542AE7E}"/>
              </a:ext>
            </a:extLst>
          </p:cNvPr>
          <p:cNvSpPr/>
          <p:nvPr/>
        </p:nvSpPr>
        <p:spPr>
          <a:xfrm>
            <a:off x="551384" y="3212976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91131"/>
            <a:ext cx="5880957" cy="52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63552" y="1987520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seaborn </a:t>
            </a:r>
            <a:r>
              <a:rPr lang="tr-TR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sns</a:t>
            </a:r>
          </a:p>
        </p:txBody>
      </p:sp>
    </p:spTree>
    <p:extLst>
      <p:ext uri="{BB962C8B-B14F-4D97-AF65-F5344CB8AC3E}">
        <p14:creationId xmlns:p14="http://schemas.microsoft.com/office/powerpoint/2010/main" val="290660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Ознакомьтесь с данными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215680" y="6381328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1775520" y="2132856"/>
            <a:ext cx="6959385" cy="432048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495600" y="16288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quartet</a:t>
            </a:r>
          </a:p>
        </p:txBody>
      </p:sp>
    </p:spTree>
    <p:extLst>
      <p:ext uri="{BB962C8B-B14F-4D97-AF65-F5344CB8AC3E}">
        <p14:creationId xmlns:p14="http://schemas.microsoft.com/office/powerpoint/2010/main" val="23173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88840"/>
            <a:ext cx="932720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703512" y="616530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</p:spTree>
    <p:extLst>
      <p:ext uri="{BB962C8B-B14F-4D97-AF65-F5344CB8AC3E}">
        <p14:creationId xmlns:p14="http://schemas.microsoft.com/office/powerpoint/2010/main" val="340735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16201-95A5-4750-924D-7A5763726345}"/>
              </a:ext>
            </a:extLst>
          </p:cNvPr>
          <p:cNvSpPr txBox="1"/>
          <p:nvPr/>
        </p:nvSpPr>
        <p:spPr>
          <a:xfrm>
            <a:off x="2165508" y="3132397"/>
            <a:ext cx="82965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</a:t>
            </a:r>
            <a:r>
              <a:rPr lang="tr-TR" sz="2800" dirty="0" smtClean="0">
                <a:hlinkClick r:id="rId4"/>
              </a:rPr>
              <a:t>colab.research.google.com/drive/1ZvcWGTGUWbzqhZ1cbNwq4LgztayuScxc?usp=sharing</a:t>
            </a:r>
            <a:endParaRPr lang="ru-RU" sz="2800" dirty="0" smtClean="0"/>
          </a:p>
          <a:p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FDCC7-2792-470E-A400-B53D8BBD4C21}"/>
              </a:ext>
            </a:extLst>
          </p:cNvPr>
          <p:cNvSpPr txBox="1"/>
          <p:nvPr/>
        </p:nvSpPr>
        <p:spPr>
          <a:xfrm>
            <a:off x="1192104" y="2567929"/>
            <a:ext cx="878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atin typeface="Montserrat" panose="00000500000000000000" pitchFamily="2" charset="-52"/>
              </a:rPr>
              <a:t>EDA. Car Moldova SE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300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283228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</a:t>
            </a:r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1350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73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Классические базы данных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Physionet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– для биомедицинских сигналов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Kaggle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–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соревнования 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OpenML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Pandas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Pandas is love, Pandas is live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Анализ корректности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Визуализация</a:t>
            </a: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 </a:t>
            </a: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для работы с данными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</a:t>
            </a:r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71600" y="4437518"/>
            <a:ext cx="95012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r>
              <a:rPr lang="en-US" sz="2800" dirty="0"/>
              <a:t> </a:t>
            </a:r>
            <a:endParaRPr lang="ru-RU" sz="2800" dirty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  <a:hlinkClick r:id="rId4"/>
              </a:rPr>
              <a:t>https://miro.com/app/board/uXjVPHHTjvc</a:t>
            </a:r>
            <a:r>
              <a:rPr lang="en-US" sz="3200" dirty="0" smtClean="0">
                <a:solidFill>
                  <a:schemeClr val="bg2"/>
                </a:solidFill>
                <a:hlinkClick r:id="rId4"/>
              </a:rPr>
              <a:t>=/</a:t>
            </a:r>
            <a:r>
              <a:rPr lang="ru-RU" sz="3200" dirty="0" smtClean="0">
                <a:solidFill>
                  <a:schemeClr val="bg2"/>
                </a:solidFill>
              </a:rPr>
              <a:t> 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https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://lms.skillfactory.ru</a:t>
            </a:r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/</a:t>
            </a:r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433699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</a:t>
            </a:r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8988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41400" y="1774810"/>
            <a:ext cx="1019810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(изображение / видео, временной ряд, текст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en-US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 (Скаляры Векторы Матрицы Тензоры)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 (Сложение Умножение Размерность данных)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(Линейные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Нелинейные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Производные (обучим простые модельки и нейронные сети)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9" y="935063"/>
            <a:ext cx="8742495" cy="4970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59DDA-094D-45F4-ABB0-A5A16BEBFFEE}"/>
              </a:ext>
            </a:extLst>
          </p:cNvPr>
          <p:cNvSpPr txBox="1"/>
          <p:nvPr/>
        </p:nvSpPr>
        <p:spPr>
          <a:xfrm>
            <a:off x="1763712" y="5988340"/>
            <a:ext cx="98866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AutoML</a:t>
            </a:r>
            <a:r>
              <a:rPr lang="ru-RU" dirty="0">
                <a:solidFill>
                  <a:schemeClr val="bg1"/>
                </a:solidFill>
              </a:rPr>
              <a:t> и перспективные методы ИИ, спикер Савченко Максим/Рыжков Александр</a:t>
            </a:r>
          </a:p>
          <a:p>
            <a:r>
              <a:rPr lang="ru-RU" dirty="0">
                <a:solidFill>
                  <a:schemeClr val="bg1"/>
                </a:solidFill>
              </a:rPr>
              <a:t>Летняя Цифровая Школа Сбербанка</a:t>
            </a:r>
          </a:p>
        </p:txBody>
      </p:sp>
    </p:spTree>
    <p:extLst>
      <p:ext uri="{BB962C8B-B14F-4D97-AF65-F5344CB8AC3E}">
        <p14:creationId xmlns:p14="http://schemas.microsoft.com/office/powerpoint/2010/main" val="5002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456848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1.3 </a:t>
            </a:r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067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856162" y="845909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Mongolian Baiti" panose="03000500000000000000" pitchFamily="66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Mongolian Baiti" panose="03000500000000000000" pitchFamily="66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60018" y="1889671"/>
            <a:ext cx="4104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cs typeface="Mongolian Baiti" panose="03000500000000000000" pitchFamily="66" charset="0"/>
              </a:rPr>
              <a:t>Получить самим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cs typeface="Mongolian Baiti" panose="03000500000000000000" pitchFamily="66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776042" y="2681759"/>
            <a:ext cx="26642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Mongolian Baiti" panose="03000500000000000000" pitchFamily="66" charset="0"/>
              </a:rPr>
              <a:t>Дорого</a:t>
            </a:r>
          </a:p>
          <a:p>
            <a:pPr marL="457200" indent="-457200">
              <a:buClr>
                <a:schemeClr val="bg2"/>
              </a:buClr>
              <a:buFontTx/>
              <a:buChar char="-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cs typeface="Mongolian Baiti" panose="03000500000000000000" pitchFamily="66" charset="0"/>
            </a:endParaRPr>
          </a:p>
          <a:p>
            <a:pPr marL="457200" indent="-457200">
              <a:buClr>
                <a:schemeClr val="bg2"/>
              </a:buClr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Mongolian Baiti" panose="03000500000000000000" pitchFamily="66" charset="0"/>
              </a:rPr>
              <a:t>Долго </a:t>
            </a:r>
          </a:p>
        </p:txBody>
      </p:sp>
    </p:spTree>
    <p:extLst>
      <p:ext uri="{BB962C8B-B14F-4D97-AF65-F5344CB8AC3E}">
        <p14:creationId xmlns:p14="http://schemas.microsoft.com/office/powerpoint/2010/main" val="383767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</TotalTime>
  <Words>1024</Words>
  <Application>Microsoft Office PowerPoint</Application>
  <PresentationFormat>Произвольный</PresentationFormat>
  <Paragraphs>265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4" baseType="lpstr">
      <vt:lpstr>SimSun</vt:lpstr>
      <vt:lpstr>Courier New</vt:lpstr>
      <vt:lpstr>Mongolian Baiti</vt:lpstr>
      <vt:lpstr>Montserrat Black</vt:lpstr>
      <vt:lpstr>Times New Roman</vt:lpstr>
      <vt:lpstr>Montserrat</vt:lpstr>
      <vt:lpstr>Wingdings</vt:lpstr>
      <vt:lpstr>Source Sans Pro</vt:lpstr>
      <vt:lpstr>Cambria Math</vt:lpstr>
      <vt:lpstr>Verdana</vt:lpstr>
      <vt:lpstr>Arial</vt:lpstr>
      <vt:lpstr>Cambria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Способы получения данных</vt:lpstr>
      <vt:lpstr>Способы получения данных</vt:lpstr>
      <vt:lpstr>Способы получения данных</vt:lpstr>
      <vt:lpstr>Способы получения данных</vt:lpstr>
      <vt:lpstr>Презентация PowerPoint</vt:lpstr>
      <vt:lpstr>Презентация PowerPoint</vt:lpstr>
      <vt:lpstr>Презентация PowerPoint</vt:lpstr>
      <vt:lpstr>Про «чистку» данных</vt:lpstr>
      <vt:lpstr>Про «чистку» данных</vt:lpstr>
      <vt:lpstr>Презентация PowerPoint</vt:lpstr>
      <vt:lpstr>Пропуски и Дубликаты</vt:lpstr>
      <vt:lpstr>Первичный Анализ</vt:lpstr>
      <vt:lpstr>Первичный Анализ</vt:lpstr>
      <vt:lpstr>Первичный Анализ</vt:lpstr>
      <vt:lpstr>Первичный Анализ</vt:lpstr>
      <vt:lpstr>Визуализация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66</cp:revision>
  <dcterms:modified xsi:type="dcterms:W3CDTF">2022-12-28T11:22:49Z</dcterms:modified>
</cp:coreProperties>
</file>